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5" r:id="rId3"/>
    <p:sldId id="276" r:id="rId4"/>
    <p:sldId id="257" r:id="rId5"/>
    <p:sldId id="278" r:id="rId6"/>
    <p:sldId id="274" r:id="rId7"/>
    <p:sldId id="258" r:id="rId8"/>
    <p:sldId id="267" r:id="rId9"/>
    <p:sldId id="277" r:id="rId10"/>
    <p:sldId id="259" r:id="rId11"/>
    <p:sldId id="271" r:id="rId12"/>
    <p:sldId id="272" r:id="rId13"/>
    <p:sldId id="270" r:id="rId14"/>
    <p:sldId id="264" r:id="rId15"/>
    <p:sldId id="273" r:id="rId16"/>
    <p:sldId id="266" r:id="rId17"/>
    <p:sldId id="265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7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17T03:52:05.55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749 1,'-3'44,"-2"-1,-1 1,-3-1,-1 0,-17 42,10-27,0 5,3 0,-8 95,-4 6,1-16,-26 300,43-370,-3 0,-39 134,-72 148,-4-8,89-264,25-62,1 1,1 0,1 1,-7 38,7-14,3-14,-4 77,10-85,2 0,0 0,11 45,-6-31,-2 0,-2 0,-2 1,-5 49,2 10,4 28,-5 147,-9-181,6-50,-2 52,9 1423,-2-1493,-11 56,6-56,-2 55,8-58,0 20,-2 1,-10 61,6-66,-1 81,7-81,-12 81,5-67,2 0,5 109,2-67,-1-67,11 55,-7-54,3 52,-9 531,-1-579,-9 55,5-53,-1 49,5-24,0-25,2-1,2 1,5 37,-5-70,0-1,0 0,0 1,0-1,1 0,-1 0,1-1,1 1,-1 0,1-1,0 0,0 0,0 0,0-1,0 1,1-1,0 0,0 0,0 0,0-1,0 0,0 0,1 0,-1-1,1 1,7 0,18 2,0-1,0-1,51-4,-49 1,34-2,-42 0,1 2,-1 0,0 2,1 1,-1 1,0 1,0 1,28 9,-51-13,1 0,-1 0,0 0,1 0,-1 0,1 0,-1-1,1 1,-1-1,1 0,0 0,-1 0,1 0,-1 0,1-1,-1 1,1-1,-1 0,3 0,-3-1,0 0,0 0,0 0,-1 1,1-2,-1 1,0 0,1 0,-1 0,0-1,0 1,-1 0,1-1,0 1,-1-1,1 1,-1-1,0 1,0-6,0-237,-4 99,4-315,-1 441,-1 0,-7-32,4 30,1 1,0-23,3-8,1 22,-1 0,-1 0,-10-44,2 35,-3 1,-1 1,-19-35,25 53,1 0,0-1,2 0,0 0,1 0,-2-26,5-125,2 86,4 48,-5 37,1-1,-1 0,1 1,0-1,-1 1,1-1,0 1,-1-1,1 1,0-1,-1 1,1 0,0-1,0 1,0 0,-1 0,1 0,0-1,0 1,0 0,-1 0,1 0,0 0,0 0,0 1,0-1,-1 0,1 0,0 0,0 1,-1-1,1 0,0 1,0-1,-1 1,1-1,0 1,-1-1,1 1,0 1,5 1,-2 0,1 0,0 1,0-1,-1 1,0 0,0 1,0-1,-1 1,1 0,-1-1,0 2,0-1,-1 0,4 10,-11-19,0-1,1 0,-1-1,1 1,-7-12,1-11,1-1,2 0,1 0,1-1,-2-38,8-155,1 96,-4 11,5-127,-3 242,0-1,0 0,0 1,1-1,-1 1,0-1,1 1,-1-1,1 1,-1-1,1 1,0-1,-1 1,1 0,0-1,0 1,0 0,0 0,2-1,-3 1,1 1,0 0,0-1,0 1,0 0,0 0,0 0,0 0,0 0,-1 0,1 0,0 0,0 0,0 1,0-1,0 0,0 0,-1 1,1-1,0 1,0-1,0 1,0 0,3 2,-1 0,0 0,1 0,-2 0,1 0,0 1,-1-1,1 1,-1 0,0 0,0 0,2 6,1 20,-1 0,-2 1,-1 0,-5 57,1-2,3 145,0-758,-1 505,-1 1,-8-33,5 31,-3-46,7 17,1 3,-2-1,-9-48,2 31,4 0,6-122,2 68,-6-18,6-148,9 218,-7 50,-2-1,2-26,-3-427,-4 227,0 220,0 1,-7-30,-4-44,11 77,0 0,-7-23,4 23,2 0,-2-24,-8-52,8 71,-3-53,9-1050,1 1096,11-62,-1 21,-1 1,-5 39,3-61,-9 88,-1 5,1 0,0 0,0-1,0 1,0 0,1-1,-1 1,1 0,0 0,0 0,0 0,1 0,1-4,-2 6,-1 1,0 0,0 0,1 0,-1 0,0 0,1 0,-1 0,0 0,1 1,-1-1,0 0,1 0,-1 0,0 0,0 0,1 0,-1 0,0 1,0-1,1 0,-1 0,0 0,0 1,1-1,-1 0,0 0,0 1,0-1,0 0,1 1,-1-1,0 0,0 0,0 1,0-1,0 0,0 1,0-1,0 0,0 1,0-1,0 0,0 1,0-1,0 1,3 17,4 72,-8 123,-2-74,3-102,1-1,-2 0,-1 1,-11 58,8-67,1 0,0 56,4-56,-1 0,-2 0,-6 31,3-28,2 0,-1 53,4-47,-9 51,6-71,1-1,1 1,0 0,2 0,0 0,0-1,2 1,0 0,0-1,2 1,0-1,13 31,-13-36,0 0,-1 1,0-1,-1 1,0-1,0 14,-1-14,0 0,1 0,0-1,0 1,8 20,-31-95,-94-157,79 157,35 62,1 0,-1 1,0-1,0 0,0 1,0-1,0 1,0 0,0-1,0 1,-1 0,1 0,0 0,-1-1,1 2,-1-1,1 0,-1 0,0 0,1 1,-1-1,0 1,1-1,-1 1,0 0,-2-1,1 2,0 0,0 0,1 0,-1 0,1 1,-1-1,1 1,-1-1,1 1,0 0,0 0,0 0,0 0,-3 4,-6 9,1 1,0 0,-14 33,14-24,-63 159,63-152,1 0,1 0,-5 66,7-51,-3 1,-1-1,-2-1,-27 68,33-99,3 6,14-26,20-30,100-160,-75 108,-51 79,-3 4,0 0,1 0,-1 0,1 0,0 1,0-1,1 1,-1 0,1 0,0 0,5-4,-8 7,-1 0,1 0,-1 0,0 0,1 0,-1 0,1 0,-1 0,0 0,1 0,-1 0,1 0,-1 0,0 0,1 1,-1-1,0 0,1 0,-1 0,0 1,1-1,-1 0,0 0,1 1,-1-1,0 0,0 1,1-1,-1 0,0 1,0-1,0 0,0 1,1-1,-1 1,0-1,0 0,0 1,0-1,0 1,0-1,0 0,0 1,0 0,2 21,-1 1,-1 0,-1 0,-1 0,-1-1,-9 37,5-25,-14 77,-64 466,90-610,1 1,1-1,19-47,-13 39,15-52,0-1,58-133,-86 227,0 0,0 0,0 0,0 0,0 0,0 0,0 0,0 1,0-1,0 0,0 0,0 0,0 0,0 0,1 0,-1 0,0 0,0 1,0-1,0 0,0 0,0 0,0 0,0 0,0 0,0 0,1 0,-1 0,0 0,0 0,0 0,0 0,0 0,0 0,0 0,1 0,-1 0,0 0,0 0,0 0,0 0,0 0,0 0,0 0,1 0,-1 0,0 0,0 24,-6 35,-65 258,4-24,62-252,-5 18,10-59,0 0,0 0,0 1,0-1,0 0,0 0,0 0,0 0,0 1,0-1,0 0,0 0,0 0,0 0,0 1,0-1,0 0,0 0,0 0,0 0,0 0,0 1,0-1,0 0,0 0,0 0,0 0,-1 0,1 1,0-1,0 0,0 0,0 0,0 0,0 0,-1 0,1 0,0 0,0 0,0 1,0-1,-1 0,1 0,0 0,0 0,0 0,0 0,-1 0,1 0,0 0,0 0,0 0,0 0,0 0,-1 0,1-1,0 1,0 0,0 0,0 0,-1 0,1 0,0 0,0 0,-5-16,0-24,4 12,-1 12,1 1,1 0,0 0,1-1,5-24,-6 40,0-1,0 1,0 0,0 0,0 0,0-1,0 1,0 0,1 0,-1 0,0-1,0 1,0 0,0 0,0 0,0 0,1-1,-1 1,0 0,0 0,0 0,0 0,1 0,-1 0,0-1,0 1,0 0,1 0,-1 0,0 0,0 0,1 0,-1 0,0 0,0 0,0 0,1 0,-1 0,0 0,0 0,0 0,1 0,-1 0,0 1,0-1,0 0,1 0,-1 0,0 0,0 0,0 0,1 1,11 14,8 20,5 19,-3 2,-2 0,20 95,-39-141,-4-10,-10-26,-13-41,-3-42,19 65,-18-46,28 88,-1 0,1 1,-1-1,1 1,-1-1,1 1,-1-1,0 1,0-1,0 1,0 0,0-1,0 1,0 0,0 0,0 0,-1 0,1 0,0 0,-1 0,1 0,-3 0,3 1,0 1,0-1,-1 0,1 1,0 0,0-1,0 1,0 0,0-1,0 1,0 0,0 0,0 0,1 0,-1 0,0 0,0 0,1 0,-1 0,1 0,-1 2,-6 13,1 0,-8 32,14-46,-8 35,1-1,2 1,0 60,5-95,0 0,-1-1,1 1,0 0,0 0,1 0,-1 0,0 0,1 0,-1-1,1 1,-1 0,1 0,0 0,0-1,0 1,0-1,0 1,0 0,0-1,3 3,-2-4,-1 0,1 0,0 0,-1 0,1-1,0 1,-1 0,1-1,0 1,-1-1,1 0,-1 0,1 1,-1-1,1 0,-1 0,0 0,0 0,1-1,-1 1,0 0,0 0,1-3,7-6,28-27,-36 37,-1-1,1 0,0 1,0-1,-1 1,1-1,0 1,0-1,0 1,0 0,0-1,0 1,0 0,-1 0,1 0,0-1,0 1,0 0,0 0,0 1,0-1,0 0,0 0,0 0,0 0,0 1,0-1,-1 1,1-1,0 0,0 1,0 0,0-1,-1 1,1-1,0 1,-1 0,1-1,0 1,-1 0,1 0,-1 0,1 1,5 11,-2 1,0 0,0 0,-1 0,-1 1,0-1,-1 19,2 8,22 367,-19-370,-6-38,0 0,0-1,0 1,0 0,0 0,0 0,0 0,0 0,0 0,0 0,0 0,0 0,0 0,0-1,0 1,0 0,1 0,-1 0,0 0,0 0,0 0,0 0,0 0,0 0,0 0,0 0,0 0,0 0,0-1,0 1,0 0,1 0,-1 0,0 0,0 0,0 0,0 0,0 0,0 0,0 0,0 0,0 0,1 0,-1 0,0 0,0 0,0 0,0 0,0 0,0 0,0 1,0-1,0 0,0 0,1 0,-1 0,0 0,0 0,0 0,0 0,0 0,5-16,3-19,39-271,-33 387,-5 33,-9 183,-6-257,7-40,-1 0,0 1,0-1,0 0,0 1,0-1,0 0,-1 0,1 1,0-1,0 0,0 0,0 1,0-1,0 0,0 0,0 1,-1-1,1 0,0 0,0 1,0-1,-1 0,1 0,0 0,0 1,0-1,-1 0,1 0,0 0,-1 0,1 0,0 0,0 0,-1 1,1-1,0 0,0 0,-1 0,1 0,0 0,-1 0,1 0,0 0,0-1,-1 1,1 0,-10-15,-4-24,3-10,10 38,-1 0,0 0,-1 0,0 1,-1-1,0 1,-10-18,14 27,0 1,-1 0,1 0,0 0,0 0,-1-1,1 1,0 0,0 0,-1 0,1 0,0 0,0 0,-1 0,1 0,0-1,0 1,-1 0,1 0,0 0,-1 0,1 1,0-1,0 0,-1 0,1 0,0 0,0 0,-1 0,1 0,0 0,0 1,-1-1,1 0,0 0,0 0,-1 0,1 1,0-1,0 0,0 0,0 1,-1-1,1 0,0 0,0 1,0-1,0 0,0 0,0 1,0-1,0 0,0 0,0 1,0-1,0 1,-7 19,7-19,-8 49,6-36,0-1,0 1,-9 23,11-36,0-1,0 0,0 1,0-1,0 0,0 1,0-1,0 0,-1 1,1-1,0 0,0 0,0 1,0-1,-1 0,1 1,0-1,0 0,0 0,-1 0,1 1,0-1,0 0,-1 0,1 0,0 1,-1-1,1 0,0 0,0 0,-1 0,1 0,0 0,-1 0,1 0,0 0,-1 0,1 0,0 0,-1 0,1 0,0 0,-1 0,-9-16,-2-27,-25-192,-5-26,36 241,1 16,0 37,20 386,-4-204,-11-242,-5-122,4 126,-2 0,-1 1,-1 0,-11-32,16 55,0-1,0 0,0 0,-1 0,1 0,0 1,0-1,0 0,0 0,-1 0,1 0,0 0,0 0,0 0,-1 1,1-1,0 0,0 0,0 0,-1 0,1 0,0 0,0 0,-1 0,1 0,0 0,0 0,0 0,-1 0,1 0,0 0,0-1,0 1,-1 0,1 0,0 0,0 0,0 0,-1 0,1-1,0 1,0 0,0 0,0 0,0 0,-1-1,1 1,0 0,0 0,-4 31,4-31,-7 197,33 334,-23-483,0-7,13 65,-9-183,-9-292,6 400,10 48,-1-15,13 87,41 297,-105-601,-18-178,54 330,1 6,-1 18,1 32,2 68,-5-1,-37 227,-65 108,93-413,8-32,2-12,2-23,15-85,4 1,33-104,-51 209,0 1,1 0,-1 0,0 0,0 0,1 0,-1-1,1 1,-1 0,1 0,-1 0,1 0,0 0,-1 1,1-1,0 0,1-1,6 14,1 39,6 534,-16-539,1-41,0-14,1-39,2-69,-1 59,4 0,2 1,25-94,-33 150,0 0,0 1,0-1,0 0,0 0,1 1,-1-1,0 0,0 0,1 1,-1-1,0 0,1 1,-1-1,1 0,-1 1,1-1,-1 1,1-1,0 1,-1-1,1 1,-1-1,1 1,1-1,4 18,-1 44,-5-58,-38 1171,23-969,11-199,0-17,-3-21,7 30,-107-558,105 555,1 7,0 17,3 30,34 135,-24-135,-2 0,-2 0,3 83,-12-69,1-5,-2 0,-12 69,13-123,-1 5,0 0,1 0,0 0,0 0,1 0,1 12,0-19,-1 0,1 1,0-1,-1 0,1 0,1 0,-1 0,0 0,0 0,1 0,-1 0,1 0,-1-1,1 1,0-1,0 1,0-1,0 0,0 1,0-1,0 0,0 0,0-1,0 1,1 0,-1-1,0 1,5-1,18 2,-1-1,1-1,-1-2,44-7,13-1,-69 9,6 0,-1-1,0 0,18-6,-32 8,1-1,-1 0,0 0,0-1,0 1,0-1,0 1,0-1,0 0,0 0,-1 0,1 0,-1-1,0 1,1-1,-1 0,0 1,0-1,-1 0,1 0,-1 0,2-4,0-13,0 0,-1 0,-1-1,-1 1,-1 0,0-1,-2 1,0 0,-2 0,0 1,-14-35,7 19,2 0,2-1,1 0,2 0,1-1,2-71,1 81,-1-1,-8-34,-3-20,9 36,-1-26,-4 0,-18-74,26 216,9-9,21 78,3 19,-26-104,-3 0,-2 0,-7 64,6-116,0 1,0-1,0 0,0 0,-1 1,1-1,-1 0,0 0,0 1,0-1,0 0,0 0,0 0,0 0,-1 0,1 0,-1-1,-2 4,2-4,1-1,-1 1,1-1,-1 1,1-1,-1 0,1 0,-1 0,1 1,-1-1,1-1,-1 1,1 0,-1 0,1-1,-1 1,1 0,-1-1,1 0,0 1,-3-2,-1-2,-1 1,1-1,-1-1,1 1,0-1,1 0,-1 0,1 0,0-1,0 1,-4-10,-1-7,2 0,0 0,2 0,0 0,-2-39,3-119,4 127,4-341,-5 378,-2 19,-3 31,-10 544,16-470,21-557,-21 439,1-10,-7 42,-25 115,8-24,-76 215,89-311,10-17,0 0,0 0,0 0,-1 0,1 0,0 0,0 1,0-1,0 0,-1 0,1 0,0 0,0 0,0 0,0 0,-1 0,1 0,0 0,0-1,0 1,0 0,-1 0,1 0,0 0,0 0,0 0,0 0,0 0,-1 0,1-1,0 1,0 0,0 0,0 0,0 0,0 0,0 0,0-1,-1 1,1 0,0 0,0 0,0 0,0-1,0 1,0 0,0 0,-5-36,5 34,-9-201,8 115,-4 0,-4 0,-28-124,36 209,0 0,0 0,0 0,0 0,0 0,-1 0,1 0,-1 0,-3-4,-6 7,0 18,-30 140,36-151,2-19,1-23,2 34,1-386,-15 610,6-146,3 146,5-222,0-1,0 0,0 0,0 1,0-1,0 0,0 0,0 0,0 1,0-1,0 0,0 0,0 1,0-1,0 0,0 0,0 1,0-1,0 0,0 0,0 1,0-1,0 0,1 0,-1 0,0 1,0-1,0 0,0 0,0 0,1 0,-1 1,0-1,0 0,0 0,1 0,-1 0,0 0,0 0,1 0,-1 1,0-1,0 0,1 0,-1 0,0 0,0 0,1 0,-1 0,0 0,0 0,0 0,1-1,-1 1,0 0,1 0,13-16,11-30,119-329,-66 155,-66 200,-7 33,-6 43,1-54,-27 688,26-665,3-41,0-16,73-1149,-77-336,3 1531,1-1,0 1,1-1,5 15,2 8,87 448,-81-361,-5 0,-6 128,-18-130,7-83,-2 47,21-726,1-373,-14 989,0 28,0 44,-1 120,6 500,47 4,-14-337,-5 397,-33-723,2 51,-4 0,-2 0,-2-1,-17 66,14-83,-6 69,5-24,-20 119,27-181,-1 0,-2-1,0 1,-12 25,14-38,-1 0,-1-1,0 0,0 0,-1-1,0 0,-1 0,0 0,0-1,-18 13,24-18,-1-1,1-1,-1 1,0 0,0 0,0-1,0 0,0 0,-1 0,1 0,0 0,0 0,-1-1,1 0,0 1,-1-1,1-1,0 1,-5-1,5 0,0-1,0 1,1-1,-1 0,0 1,1-1,-1-1,1 1,0 0,0 0,0-1,0 1,0-1,0 0,1 0,-3-4,-1-8,-1-1,2 0,0 1,1-2,1 1,-1-24,2-220,2 161,-2 98,-2 14,-6 40,-10 71,-1 41,21-2538,4 2291,3 1,35-149,-30 169,1-36,-14 97,0 0,1 1,-1-1,0 0,0 1,0-1,0 0,1 0,-1 1,0-1,0 0,1 0,-1 0,0 1,1-1,-1 0,0 0,0 0,1 0,-1 0,0 0,1 1,-1-1,0 0,1 0,-1 0,0 0,1 0,-1 0,0 0,1 0,-1-1,0 1,1 0,-1 0,0 0,1 0,-1 0,0 0,1-1,-1 1,0 0,0 0,1 0,-1-1,0 1,0 0,0-1,1 1,-1 0,0 0,0-1,0 1,0 0,0-1,1 1,-1 0,0-1,0 1,0 0,0-1,0 1,0-1,11 32,10 74,11 153,-8-39,-12-159,-7-81,-2-21,-2-516,-2 297,-6 404,-25 149,-9 148,37-363,-3-1,-3 0,-4 0,-3-1,-35 94,40-131,7-18,-2 0,0-1,-12 23,19-42,-1 0,1-1,0 1,0-1,0 1,0 0,0-1,0 1,-1-1,1 1,0 0,0-1,-1 1,1 0,0 0,-1-1,1 1,0 0,-1-1,1 1,0 0,-1 0,1 0,0-1,-1 1,1 0,-1 0,1 0,0 0,-1 0,1 0,-1 0,1 0,0 0,-1 0,1 0,-1 0,1 0,0 0,-1 0,1 0,-1 1,1-1,0 0,-1 0,1 0,0 1,-1-1,1 0,0 0,-1 1,1-1,0 0,-1 1,1-1,0 0,0 1,0-1,-1 0,1 1,-5-44,5 40,-4-286,6 170,-6 0,-28-184,28 287,1 15,-2 28,3 48,4 562,-3-1117,0 587,-20 143,10-275,-2-23,-13-94,18 85,-23-79,18 83,2-1,2 0,-1-68,8 101,-9-72,5 53,-1-58,8-620,1 688,9-56,-5 55,1-53,-7 67,2-23,-3 1,-1 0,-13-67,8 62,2 0,2 0,1-1,6-49,-1-10,-5 61,-9-53,5 53,-1-57,6 29,4-88,-1 143,2 1,0 0,0 0,1 1,13-24,-11 21,1 1,-2-1,8-31,-5 7,3 0,26-64,6-15,-8 19,56-112,-88 203,28-56,-6 14,22-67,-95 173,-106 219,187-345,28-89,-50 124,-1 0,-2-1,-2 0,-2 0,1-47,-4 46,8-53,-4 51,1-45,1 11,-7 69,1-1,-1 1,1 0,0 0,0 0,1 0,0 0,0 0,5-6,-8 12,0 0,0 0,0 0,0 0,0 0,0 0,1 0,-1 0,0 0,0-1,0 1,0 0,1 0,-1 0,0 0,0 0,0 0,0 0,1 0,-1 0,0 0,0 1,0-1,0 0,1 0,-1 0,0 0,0 0,0 0,0 0,1 0,-1 0,0 0,0 1,0-1,0 0,0 0,0 0,0 0,1 0,-1 0,0 1,0-1,0 0,0 0,0 0,0 0,0 1,0-1,0 0,0 0,0 0,0 0,0 1,0-1,0 0,0 0,0 0,0 0,0 1,0-1,0 0,0 0,-1 0,1 16,-14 75,-30 96,-12 73,50-190,6 127,2-81,0-90,1 0,1 1,14 46,-10-44,-2 0,5 42,-11-70,-1-1,1 1,0-1,0 1,0 0,0-1,0 1,0-1,0 1,0 0,0-1,0 1,0-1,0 1,1 0,-1-1,0 1,0-1,1 1,-1-1,0 1,0-1,1 1,-1-1,1 1,-1-1,1 1,-1-1,0 0,1 1,0 0,11-17,6-36,-9-4,-2 0,-2-94,5-38,1 40,-10-179,-4 146,7 137,1 1,2 0,3 0,22-67,-2 9,59-188,-44 126,-45 163,0 0,0 0,0 0,-1 0,1 0,0 0,0 0,0 0,0 0,0 1,0-1,0 0,0 0,0 0,0 0,0 0,-1 0,1 0,0 0,0 0,0 0,0 0,0 0,0 0,0 0,0 0,0-1,0 1,0 0,-1 0,1 0,-9 18,-10 24,19-41,-10 26,2 1,0 0,-5 43,13-64,-1 1,1-1,0 1,0 0,1-1,0 1,0-1,1 1,0-1,0 0,1 0,0 0,0 0,1 0,0 0,0-1,0 0,9 9,-9-10,0 0,0 1,-1-1,0 1,0-1,0 1,0 0,-1 1,0-1,0 0,-1 0,0 1,1 8,-1 13,-3 52,0-31,0-29,0 1,-8 29,6-29,0 0,-1 26,0 20,-3 0,-19 75,26-136,-6 43,2 0,3 0,4 66,0-17,0-69,1 0,9 38,-2-14,1 0,3 24,-1 16,-8-66,-1 1,0 28,-6-3,-13 78,4-59,1-4,4-40,2 0,0 32,4-46,0 17,-1 1,-1-1,-10 49,5-37,2 1,1 0,3 0,5 52,-2 7,-1-55,0-10,-1 0,-3 1,-11 64,-1 4,4-20,1-36,1-8,1 0,-1 71,7-76,-9 53,5-53,-1 57,-6 85,0 2,-6 63,12-181,-3 1,-22 77,13-69,8-24,2-5,-2-2,-24 60,9-29,2 1,4 1,-12 80,8-65,17-69,1-1,1 1,1 0,-3 37,7 18,0-53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D3F9E-271B-4126-967A-41C9779EE2BE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C694B-EA11-4902-BE35-58FED0D73A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17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1126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78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85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4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430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91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D3750-BE2D-D698-B520-AA7C8C15F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076B70-3BC5-E5D1-2A3E-16D06CD02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65FD44-AB94-16EF-9960-AB97AFFED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F9F83A-D2F6-9995-D386-0D423017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CA870A-84A6-2707-ABBA-EC54F9C8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28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D8D957-3063-F8DB-4805-369414FC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5EB09E1-C666-5714-9310-4EB3B3296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6A3D52-359F-3EE1-5F0D-2ED302F82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E3EF8-2709-D108-1329-835FB485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478025-6C87-CADB-189F-A831B76D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2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F41F72A-7B09-A7A7-D276-6D5A577E8D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F7BA995-F0E4-45F7-E377-D729B97C4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176E48-38C6-1D57-B0BA-8703A3B4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A62B27-9C95-3645-5201-C23FE4C44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E7C60B-EEDF-D78A-6728-FA7593FB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852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578C5-B9C8-928A-C237-C0E69F58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16E40D-0704-9A52-97D6-55F23E7E4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CF169E-329C-B438-B4DD-5F3E66A8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1B0B0B-E91C-AE73-C409-4D674C33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EEA6F0-54C6-67E1-4C73-61DBE38A4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0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7D3B1F-40F0-13C7-2A0F-BB59A450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D2B36F-402D-9FA5-2A93-1520061F6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2B1BE8-1FAB-F89F-24BA-F1E3A9BF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00200E-B57B-372E-7571-712D5E4B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AFA195-4787-B372-6ACF-8A5EBF623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7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F2CBB-0961-2174-502A-59EADA8C0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5B17B4-F692-377D-3709-70CEB372E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D80E89-B1F7-5DF7-73F8-BCA965A74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1F41E5-CC32-C4EE-E37C-A0E21C44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988584-B72F-A369-995A-80E7573E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1B2EC2-E445-9178-5F22-C64B1520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42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9231FC-FCB6-5D17-5380-4178A47D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3A6CBB-AD44-21FB-3E9F-C93EA3CAC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BBD22C-0359-1A67-DFCE-AACDCE3D8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3E8A2FE-B839-4FF0-333C-1105830EE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76FE06-B2A9-D820-4745-09A5FD960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F17D754-4A7E-5BBE-B627-D464B7785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97119CA-30F6-6081-5BF6-B14FF9EA5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5E76794-2804-703C-3C23-33FFD9E9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143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F39079-31CC-6383-47C4-6D30A868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86BC6E9-4E9F-F657-40C0-CC442B50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27334E9-1014-7DE8-80AB-7825CE77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916529-B5AA-EB07-DBF7-37B08E17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53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03EDC53-BA9E-63FD-E695-61E535E24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7436D55-0187-15AD-3099-72B64356B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1EAF31-0963-318A-DC31-13043EE9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FCC746-5E91-CEC0-56B7-57D7C9F9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33B65D-F678-C7F3-96BF-FA3C23971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B09B2BC-494A-9376-1D5E-9E9D33C5B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DC5B72-7289-68C3-453C-9198A2043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C0C5C4C-C07C-D8AE-9D5C-6B12F253C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D0FF0F-F296-C0F4-DE0D-ADA74CE7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38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45CFC5-226C-B69B-1D75-D3C25D66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BCAF2E3-4F8E-C853-E8B0-98664C131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C3A87EC-119A-50A5-B10F-763C360DF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684542-4B41-AAD7-0D9C-A0F745C5A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8974446-5EB0-267D-B03D-C551DC016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BB28DB-9406-73C1-FAC7-B9A9D299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788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DA8C6E7-1561-12ED-6F4C-EE73BC34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49493E-79FF-72A1-1CF8-A8A2E7B32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2B8A92-4B06-82BA-276E-B70154C84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BAAB9-17EC-4FD3-81AB-F80CAAFE13DF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B4CCB2-6F89-4EF7-2328-8DC1C0B06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976AA3-09DE-1C12-B796-E00C0A3FC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8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Must-try traveling way in Taipei : YouBike">
            <a:extLst>
              <a:ext uri="{FF2B5EF4-FFF2-40B4-BE49-F238E27FC236}">
                <a16:creationId xmlns:a16="http://schemas.microsoft.com/office/drawing/2014/main" id="{D5572EBE-866D-9E8B-F945-C95C92835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0101"/>
            <a:ext cx="12192000" cy="811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ECF41B1-4285-67E4-C22B-D2E6168A3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18084"/>
            <a:ext cx="9144000" cy="880018"/>
          </a:xfrm>
        </p:spPr>
        <p:txBody>
          <a:bodyPr>
            <a:normAutofit fontScale="90000"/>
          </a:bodyPr>
          <a:lstStyle/>
          <a:p>
            <a:r>
              <a:rPr lang="en-US" altLang="zh-TW" b="1">
                <a:solidFill>
                  <a:schemeClr val="bg1"/>
                </a:solidFill>
                <a:latin typeface="Taipei Sans TC Beta" pitchFamily="2" charset="-120"/>
                <a:ea typeface="Taipei Sans TC Beta" pitchFamily="2" charset="-120"/>
              </a:rPr>
              <a:t>Youbike </a:t>
            </a:r>
            <a:r>
              <a:rPr lang="zh-TW" altLang="en-US" b="1">
                <a:solidFill>
                  <a:schemeClr val="bg1"/>
                </a:solidFill>
                <a:latin typeface="Taipei Sans TC Beta" pitchFamily="2" charset="-120"/>
                <a:ea typeface="Taipei Sans TC Beta" pitchFamily="2" charset="-120"/>
              </a:rPr>
              <a:t>用戶分析</a:t>
            </a:r>
            <a:endParaRPr lang="zh-TW" altLang="en-US" b="1" dirty="0">
              <a:solidFill>
                <a:schemeClr val="bg1"/>
              </a:solidFill>
              <a:latin typeface="Taipei Sans TC Beta" pitchFamily="2" charset="-120"/>
              <a:ea typeface="Taipei Sans TC Beta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532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855135-F006-8D5B-7CE2-D3F2B3445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1"/>
            <a:ext cx="10515600" cy="825500"/>
          </a:xfrm>
        </p:spPr>
        <p:txBody>
          <a:bodyPr/>
          <a:lstStyle/>
          <a:p>
            <a:pPr algn="ctr"/>
            <a:r>
              <a:rPr lang="zh-TW" altLang="en-US" b="1" i="0" dirty="0">
                <a:solidFill>
                  <a:srgbClr val="000000"/>
                </a:solidFill>
                <a:effectLst/>
                <a:latin typeface="Taipei Sans TC Beta" pitchFamily="2" charset="-120"/>
                <a:ea typeface="Taipei Sans TC Beta" pitchFamily="2" charset="-120"/>
              </a:rPr>
              <a:t>週間、週末有差異</a:t>
            </a:r>
            <a:endParaRPr lang="zh-TW" altLang="en-US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4A6CD4A8-EF05-04BA-F688-74AC6245AFA3}"/>
              </a:ext>
            </a:extLst>
          </p:cNvPr>
          <p:cNvSpPr txBox="1">
            <a:spLocks/>
          </p:cNvSpPr>
          <p:nvPr/>
        </p:nvSpPr>
        <p:spPr>
          <a:xfrm>
            <a:off x="838200" y="1336676"/>
            <a:ext cx="10515600" cy="8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  <a:cs typeface="+mj-cs"/>
              </a:defRPr>
            </a:lvl1pPr>
          </a:lstStyle>
          <a:p>
            <a:pPr algn="ctr"/>
            <a:r>
              <a:rPr lang="zh-TW" altLang="en-US" sz="1800" b="1" dirty="0">
                <a:solidFill>
                  <a:srgbClr val="000000"/>
                </a:solidFill>
              </a:rPr>
              <a:t>台大學區、大稻埕區域有明顯變化</a:t>
            </a:r>
            <a:endParaRPr lang="zh-TW" altLang="en-US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18BB15-DA31-7DFF-1B8A-2BC0109F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38" t="5800" b="2088"/>
          <a:stretch/>
        </p:blipFill>
        <p:spPr>
          <a:xfrm>
            <a:off x="-47276" y="2324573"/>
            <a:ext cx="6152381" cy="37809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FF82F0C-A993-2D5A-1858-F73D993CAB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105" y="2324573"/>
            <a:ext cx="6152381" cy="3780952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EBE10D06-0812-0C88-3597-D1E941BB3724}"/>
              </a:ext>
            </a:extLst>
          </p:cNvPr>
          <p:cNvSpPr/>
          <p:nvPr/>
        </p:nvSpPr>
        <p:spPr>
          <a:xfrm>
            <a:off x="809625" y="3057998"/>
            <a:ext cx="514350" cy="51435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FA727C2-DC59-BE81-9A86-6E5EB5FCDB0E}"/>
              </a:ext>
            </a:extLst>
          </p:cNvPr>
          <p:cNvSpPr/>
          <p:nvPr/>
        </p:nvSpPr>
        <p:spPr>
          <a:xfrm>
            <a:off x="6981056" y="3057998"/>
            <a:ext cx="514350" cy="51435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86E5B09-FBAE-DF0D-D573-BB6C12A02569}"/>
              </a:ext>
            </a:extLst>
          </p:cNvPr>
          <p:cNvSpPr/>
          <p:nvPr/>
        </p:nvSpPr>
        <p:spPr>
          <a:xfrm>
            <a:off x="8409769" y="4858222"/>
            <a:ext cx="1086655" cy="104727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B167432-10DF-A21D-5DF3-08C9AE6E904B}"/>
              </a:ext>
            </a:extLst>
          </p:cNvPr>
          <p:cNvSpPr/>
          <p:nvPr/>
        </p:nvSpPr>
        <p:spPr>
          <a:xfrm>
            <a:off x="2152248" y="4858221"/>
            <a:ext cx="1086655" cy="104727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29E3B1A-2F93-6B66-86B2-E4BF62116E5C}"/>
              </a:ext>
            </a:extLst>
          </p:cNvPr>
          <p:cNvSpPr txBox="1"/>
          <p:nvPr/>
        </p:nvSpPr>
        <p:spPr>
          <a:xfrm>
            <a:off x="2372409" y="19398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平日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CAC83EB-C022-76D0-DD3B-F7B83AFFC167}"/>
              </a:ext>
            </a:extLst>
          </p:cNvPr>
          <p:cNvSpPr txBox="1"/>
          <p:nvPr/>
        </p:nvSpPr>
        <p:spPr>
          <a:xfrm>
            <a:off x="9173258" y="19398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假日</a:t>
            </a:r>
          </a:p>
        </p:txBody>
      </p:sp>
    </p:spTree>
    <p:extLst>
      <p:ext uri="{BB962C8B-B14F-4D97-AF65-F5344CB8AC3E}">
        <p14:creationId xmlns:p14="http://schemas.microsoft.com/office/powerpoint/2010/main" val="1674805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3DDD6-EFAB-F42A-C1C9-89D6E67F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277B9-C429-84EE-A087-AF0503FC5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2D45383-92C5-C1B5-6E80-86C2D992A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3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510D8-0C2B-E5DF-649F-853DB45A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AA8BA-F07E-4D50-884A-0D11A30EE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5E983C-8170-3229-B289-2B71E886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86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DAC37D-5576-911C-13E6-C8D8C460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收益趨勢 </a:t>
            </a:r>
            <a:r>
              <a:rPr lang="en-US" altLang="zh-TW" dirty="0"/>
              <a:t>– </a:t>
            </a:r>
            <a:r>
              <a:rPr lang="zh-TW" altLang="en-US" dirty="0"/>
              <a:t>以轉乘資料為例</a:t>
            </a:r>
          </a:p>
        </p:txBody>
      </p:sp>
    </p:spTree>
    <p:extLst>
      <p:ext uri="{BB962C8B-B14F-4D97-AF65-F5344CB8AC3E}">
        <p14:creationId xmlns:p14="http://schemas.microsoft.com/office/powerpoint/2010/main" val="222934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5CE2B-27F5-9E9F-DEAB-9368CDFED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CA39F8-D698-2220-41BB-40B849D24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6E3D6D-CABB-0CE2-BCE9-E5365D9C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0E40363-F1B3-43B0-F346-B47FD0169911}"/>
              </a:ext>
            </a:extLst>
          </p:cNvPr>
          <p:cNvCxnSpPr>
            <a:cxnSpLocks/>
          </p:cNvCxnSpPr>
          <p:nvPr/>
        </p:nvCxnSpPr>
        <p:spPr>
          <a:xfrm flipV="1">
            <a:off x="2811780" y="3785235"/>
            <a:ext cx="281940" cy="1295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9C0F751-C124-2F54-1137-09FAFAAAAF54}"/>
              </a:ext>
            </a:extLst>
          </p:cNvPr>
          <p:cNvSpPr/>
          <p:nvPr/>
        </p:nvSpPr>
        <p:spPr>
          <a:xfrm>
            <a:off x="1691640" y="3850005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大稻埕碼頭站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FAF999B-85E5-B7D7-C0C0-3273A1D4D810}"/>
              </a:ext>
            </a:extLst>
          </p:cNvPr>
          <p:cNvCxnSpPr>
            <a:cxnSpLocks/>
          </p:cNvCxnSpPr>
          <p:nvPr/>
        </p:nvCxnSpPr>
        <p:spPr>
          <a:xfrm flipV="1">
            <a:off x="1409700" y="1320325"/>
            <a:ext cx="281940" cy="1295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9D6206D-4B07-F3BC-37D4-6EECD08023E3}"/>
              </a:ext>
            </a:extLst>
          </p:cNvPr>
          <p:cNvSpPr/>
          <p:nvPr/>
        </p:nvSpPr>
        <p:spPr>
          <a:xfrm>
            <a:off x="428625" y="1420338"/>
            <a:ext cx="89535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捷運關渡站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317F945-A751-03B0-FF97-0BD9C68C5E3A}"/>
              </a:ext>
            </a:extLst>
          </p:cNvPr>
          <p:cNvCxnSpPr>
            <a:cxnSpLocks/>
          </p:cNvCxnSpPr>
          <p:nvPr/>
        </p:nvCxnSpPr>
        <p:spPr>
          <a:xfrm flipH="1">
            <a:off x="5601653" y="5627370"/>
            <a:ext cx="227647" cy="23050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886DA90-2A35-918C-A635-FCE37BCD6EA4}"/>
              </a:ext>
            </a:extLst>
          </p:cNvPr>
          <p:cNvSpPr/>
          <p:nvPr/>
        </p:nvSpPr>
        <p:spPr>
          <a:xfrm>
            <a:off x="5873115" y="5345430"/>
            <a:ext cx="74676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動物園站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B5681C9-16A1-D31C-799F-FBEC821FED55}"/>
              </a:ext>
            </a:extLst>
          </p:cNvPr>
          <p:cNvCxnSpPr>
            <a:cxnSpLocks/>
          </p:cNvCxnSpPr>
          <p:nvPr/>
        </p:nvCxnSpPr>
        <p:spPr>
          <a:xfrm flipH="1" flipV="1">
            <a:off x="5415208" y="5947729"/>
            <a:ext cx="414092" cy="32877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B8E40AD-2A5B-CE40-3CFA-5496851783CC}"/>
              </a:ext>
            </a:extLst>
          </p:cNvPr>
          <p:cNvSpPr/>
          <p:nvPr/>
        </p:nvSpPr>
        <p:spPr>
          <a:xfrm>
            <a:off x="5873115" y="6210935"/>
            <a:ext cx="882015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捷運木柵站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87AC9EE-3EBF-D0DF-09D3-11E54F8CCAED}"/>
              </a:ext>
            </a:extLst>
          </p:cNvPr>
          <p:cNvCxnSpPr>
            <a:cxnSpLocks/>
          </p:cNvCxnSpPr>
          <p:nvPr/>
        </p:nvCxnSpPr>
        <p:spPr>
          <a:xfrm flipV="1">
            <a:off x="3548380" y="5403850"/>
            <a:ext cx="287020" cy="14732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792BE881-1FE1-98A1-6A6B-F2042F81CA9C}"/>
              </a:ext>
            </a:extLst>
          </p:cNvPr>
          <p:cNvSpPr/>
          <p:nvPr/>
        </p:nvSpPr>
        <p:spPr>
          <a:xfrm>
            <a:off x="2437765" y="5562838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自來水園區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F4056D9F-1DF6-2561-8320-1580D1E555A5}"/>
              </a:ext>
            </a:extLst>
          </p:cNvPr>
          <p:cNvCxnSpPr>
            <a:cxnSpLocks/>
          </p:cNvCxnSpPr>
          <p:nvPr/>
        </p:nvCxnSpPr>
        <p:spPr>
          <a:xfrm flipV="1">
            <a:off x="2547937" y="5022374"/>
            <a:ext cx="287020" cy="14732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23F5245-A3B2-1EBF-7422-33849567ECC5}"/>
              </a:ext>
            </a:extLst>
          </p:cNvPr>
          <p:cNvSpPr/>
          <p:nvPr/>
        </p:nvSpPr>
        <p:spPr>
          <a:xfrm>
            <a:off x="1747837" y="5104924"/>
            <a:ext cx="74676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青年公園</a:t>
            </a:r>
          </a:p>
        </p:txBody>
      </p:sp>
    </p:spTree>
    <p:extLst>
      <p:ext uri="{BB962C8B-B14F-4D97-AF65-F5344CB8AC3E}">
        <p14:creationId xmlns:p14="http://schemas.microsoft.com/office/powerpoint/2010/main" val="256101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05B8AC87-9AE7-288B-FE2B-C75F9D75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使用者體驗 </a:t>
            </a:r>
            <a:r>
              <a:rPr lang="en-US" altLang="zh-TW" dirty="0"/>
              <a:t>– </a:t>
            </a:r>
            <a:r>
              <a:rPr lang="zh-TW" altLang="en-US" dirty="0"/>
              <a:t>見車率</a:t>
            </a:r>
          </a:p>
        </p:txBody>
      </p:sp>
    </p:spTree>
    <p:extLst>
      <p:ext uri="{BB962C8B-B14F-4D97-AF65-F5344CB8AC3E}">
        <p14:creationId xmlns:p14="http://schemas.microsoft.com/office/powerpoint/2010/main" val="738669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3C220E-C605-F4E6-0E10-1DE348AE6F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2" r="1" b="8349"/>
          <a:stretch/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3F7103-7BD5-4215-A278-CE5648A8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4" b="6055"/>
          <a:stretch/>
        </p:blipFill>
        <p:spPr>
          <a:xfrm>
            <a:off x="7089458" y="1840203"/>
            <a:ext cx="5375393" cy="5152814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cxnSp>
        <p:nvCxnSpPr>
          <p:cNvPr id="19" name="接點: 弧形 18">
            <a:extLst>
              <a:ext uri="{FF2B5EF4-FFF2-40B4-BE49-F238E27FC236}">
                <a16:creationId xmlns:a16="http://schemas.microsoft.com/office/drawing/2014/main" id="{CF716D60-6203-B69E-1E1B-C7FC2966199C}"/>
              </a:ext>
            </a:extLst>
          </p:cNvPr>
          <p:cNvCxnSpPr/>
          <p:nvPr/>
        </p:nvCxnSpPr>
        <p:spPr>
          <a:xfrm>
            <a:off x="4314825" y="3429000"/>
            <a:ext cx="2465355" cy="1533525"/>
          </a:xfrm>
          <a:prstGeom prst="curvedConnector3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6553175-57F4-02FF-FFA2-3E5843967239}"/>
              </a:ext>
            </a:extLst>
          </p:cNvPr>
          <p:cNvSpPr txBox="1"/>
          <p:nvPr/>
        </p:nvSpPr>
        <p:spPr>
          <a:xfrm>
            <a:off x="1381125" y="5798990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台北市公開資料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: 2023-11-17</a:t>
            </a:r>
            <a:endParaRPr lang="zh-TW" altLang="en-US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9BA430A-6536-736D-E42E-F0F21105BE0F}"/>
              </a:ext>
            </a:extLst>
          </p:cNvPr>
          <p:cNvSpPr txBox="1"/>
          <p:nvPr/>
        </p:nvSpPr>
        <p:spPr>
          <a:xfrm>
            <a:off x="8139184" y="1045999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9/30 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從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API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蒐集到的資料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73FBEE2E-6575-2A64-9440-C4BC5103DA8C}"/>
              </a:ext>
            </a:extLst>
          </p:cNvPr>
          <p:cNvSpPr/>
          <p:nvPr/>
        </p:nvSpPr>
        <p:spPr>
          <a:xfrm>
            <a:off x="7728374" y="5534041"/>
            <a:ext cx="821619" cy="277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台大校區</a:t>
            </a:r>
          </a:p>
        </p:txBody>
      </p:sp>
    </p:spTree>
    <p:extLst>
      <p:ext uri="{BB962C8B-B14F-4D97-AF65-F5344CB8AC3E}">
        <p14:creationId xmlns:p14="http://schemas.microsoft.com/office/powerpoint/2010/main" val="1422979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DAF3E0-5252-4999-1F4F-E8DCBC930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Final Thoughts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431EC4-69AB-C456-752A-4F78F147C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使用趨勢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: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 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endParaRPr lang="en-US" altLang="zh-TW" dirty="0"/>
          </a:p>
          <a:p>
            <a:pPr lvl="1"/>
            <a:r>
              <a:rPr lang="zh-TW" altLang="en-US" b="1" dirty="0"/>
              <a:t>台灣大學 </a:t>
            </a:r>
            <a:r>
              <a:rPr lang="zh-TW" altLang="en-US" dirty="0"/>
              <a:t>設置規模大、但仍有相當多站點為 </a:t>
            </a:r>
            <a:r>
              <a:rPr lang="en-US" altLang="zh-TW" dirty="0"/>
              <a:t>“</a:t>
            </a:r>
            <a:r>
              <a:rPr lang="zh-TW" altLang="en-US" dirty="0"/>
              <a:t>低見車率</a:t>
            </a:r>
            <a:r>
              <a:rPr lang="en-US" altLang="zh-TW" dirty="0"/>
              <a:t>”</a:t>
            </a:r>
          </a:p>
          <a:p>
            <a:pPr marL="914400" lvl="2" indent="0">
              <a:buNone/>
            </a:pPr>
            <a:r>
              <a:rPr lang="en-US" altLang="zh-TW" b="1" dirty="0"/>
              <a:t>&gt;</a:t>
            </a:r>
            <a:r>
              <a:rPr lang="zh-TW" altLang="en-US" b="1" dirty="0"/>
              <a:t> 人力調度規劃有需要重新檢視</a:t>
            </a:r>
            <a:endParaRPr lang="en-US" altLang="zh-TW" b="1" dirty="0"/>
          </a:p>
          <a:p>
            <a:endParaRPr lang="en-US" altLang="zh-TW" dirty="0"/>
          </a:p>
          <a:p>
            <a:r>
              <a:rPr lang="zh-TW" altLang="en-US" b="1" dirty="0"/>
              <a:t>收益趨勢 </a:t>
            </a:r>
            <a:r>
              <a:rPr lang="en-US" altLang="zh-TW" b="1" dirty="0"/>
              <a:t>:</a:t>
            </a:r>
          </a:p>
          <a:p>
            <a:endParaRPr lang="en-US" altLang="zh-TW" dirty="0"/>
          </a:p>
          <a:p>
            <a:pPr lvl="1"/>
            <a:r>
              <a:rPr lang="zh-TW" altLang="en-US" dirty="0"/>
              <a:t>假日 </a:t>
            </a:r>
            <a:r>
              <a:rPr lang="zh-TW" altLang="en-US" b="1" dirty="0"/>
              <a:t>大稻埕、關渡站、木柵動物園區域 </a:t>
            </a:r>
            <a:r>
              <a:rPr lang="zh-TW" altLang="en-US" dirty="0"/>
              <a:t>容易產生有收益的騎乘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b="1" dirty="0"/>
              <a:t>	</a:t>
            </a:r>
            <a:r>
              <a:rPr lang="en-US" altLang="zh-TW" sz="2000" b="1" dirty="0"/>
              <a:t>&gt;</a:t>
            </a:r>
            <a:r>
              <a:rPr lang="zh-TW" altLang="en-US" sz="2000" b="1" dirty="0"/>
              <a:t> 可以在這些區域做進一步的調查</a:t>
            </a:r>
          </a:p>
        </p:txBody>
      </p:sp>
    </p:spTree>
    <p:extLst>
      <p:ext uri="{BB962C8B-B14F-4D97-AF65-F5344CB8AC3E}">
        <p14:creationId xmlns:p14="http://schemas.microsoft.com/office/powerpoint/2010/main" val="41132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F1CB768-5812-5642-F04F-2517945D9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254" y="1654683"/>
            <a:ext cx="2286000" cy="3086100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7137A6D5-5FEC-E94D-FDB2-682D3502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91" y="202822"/>
            <a:ext cx="10515600" cy="1325563"/>
          </a:xfrm>
        </p:spPr>
        <p:txBody>
          <a:bodyPr/>
          <a:lstStyle/>
          <a:p>
            <a:pPr algn="ctr"/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潛在使用者</a:t>
            </a:r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995E704B-08E9-0F5F-52C2-9FCDE3691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2091" y="1741321"/>
            <a:ext cx="2286000" cy="3086100"/>
          </a:xfrm>
          <a:prstGeom prst="rect">
            <a:avLst/>
          </a:prstGeom>
        </p:spPr>
      </p:pic>
      <p:pic>
        <p:nvPicPr>
          <p:cNvPr id="10" name="圖形 9">
            <a:extLst>
              <a:ext uri="{FF2B5EF4-FFF2-40B4-BE49-F238E27FC236}">
                <a16:creationId xmlns:a16="http://schemas.microsoft.com/office/drawing/2014/main" id="{8172BD64-F7CD-5F99-47C3-B0D120D42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8928" y="1654683"/>
            <a:ext cx="2286000" cy="30861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5C780A8-EE4F-00CD-3156-3D2F27272EA4}"/>
              </a:ext>
            </a:extLst>
          </p:cNvPr>
          <p:cNvSpPr txBox="1"/>
          <p:nvPr/>
        </p:nvSpPr>
        <p:spPr>
          <a:xfrm>
            <a:off x="1274537" y="152701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aipei Sans TC Beta" pitchFamily="2" charset="-120"/>
                <a:ea typeface="Taipei Sans TC Beta" pitchFamily="2" charset="-120"/>
              </a:rPr>
              <a:t>腳踏車使用者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9209FD8-C223-D4B1-8463-ED37B93D33B7}"/>
              </a:ext>
            </a:extLst>
          </p:cNvPr>
          <p:cNvSpPr txBox="1"/>
          <p:nvPr/>
        </p:nvSpPr>
        <p:spPr>
          <a:xfrm>
            <a:off x="5049151" y="15066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aipei Sans TC Beta" pitchFamily="2" charset="-120"/>
                <a:ea typeface="Taipei Sans TC Beta" pitchFamily="2" charset="-120"/>
              </a:rPr>
              <a:t>政府官員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2743751-CC5A-0595-42C8-EE00F7A54CA1}"/>
              </a:ext>
            </a:extLst>
          </p:cNvPr>
          <p:cNvSpPr txBox="1"/>
          <p:nvPr/>
        </p:nvSpPr>
        <p:spPr>
          <a:xfrm>
            <a:off x="8435212" y="1527011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Taipei Sans TC Beta" pitchFamily="2" charset="-120"/>
                <a:ea typeface="Taipei Sans TC Beta" pitchFamily="2" charset="-120"/>
              </a:rPr>
              <a:t>乙方</a:t>
            </a:r>
            <a:r>
              <a:rPr lang="en-US" altLang="zh-TW" sz="2400" dirty="0">
                <a:latin typeface="Taipei Sans TC Beta" pitchFamily="2" charset="-120"/>
                <a:ea typeface="Taipei Sans TC Beta" pitchFamily="2" charset="-120"/>
              </a:rPr>
              <a:t>(</a:t>
            </a:r>
            <a:r>
              <a:rPr lang="zh-TW" altLang="en-US" sz="2400" dirty="0">
                <a:latin typeface="Taipei Sans TC Beta" pitchFamily="2" charset="-120"/>
                <a:ea typeface="Taipei Sans TC Beta" pitchFamily="2" charset="-120"/>
              </a:rPr>
              <a:t>微笑單車</a:t>
            </a:r>
            <a:r>
              <a:rPr lang="en-US" altLang="zh-TW" sz="2400" dirty="0">
                <a:latin typeface="Taipei Sans TC Beta" pitchFamily="2" charset="-120"/>
                <a:ea typeface="Taipei Sans TC Beta" pitchFamily="2" charset="-120"/>
              </a:rPr>
              <a:t>)</a:t>
            </a:r>
            <a:endParaRPr lang="zh-TW" altLang="en-US" sz="2400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9529DD5-45FD-9278-AF62-FCDD52AA4F4A}"/>
              </a:ext>
            </a:extLst>
          </p:cNvPr>
          <p:cNvSpPr txBox="1"/>
          <p:nvPr/>
        </p:nvSpPr>
        <p:spPr>
          <a:xfrm>
            <a:off x="1160724" y="4768491"/>
            <a:ext cx="2258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我如何找到我需要的站點？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我是否能夠不會遇到使用困難</a:t>
            </a: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?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(</a:t>
            </a: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借不到車、無法還車</a:t>
            </a: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)</a:t>
            </a: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2AC2ABD-C4A0-EB43-9F01-C75BF335DEDA}"/>
              </a:ext>
            </a:extLst>
          </p:cNvPr>
          <p:cNvSpPr txBox="1"/>
          <p:nvPr/>
        </p:nvSpPr>
        <p:spPr>
          <a:xfrm>
            <a:off x="4188514" y="4683852"/>
            <a:ext cx="3509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我的合作夥伴如何建站並確定位置？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是否有一些車站傾向於提供短期乘車服務？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週末有潛在的熱點停車嗎？  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也許與微笑單車聯合舉辦一些旅遊宣傳是個好主意</a:t>
            </a:r>
            <a: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  <a:t>?</a:t>
            </a: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A633640-3B1D-1D81-440E-12DB600642D0}"/>
              </a:ext>
            </a:extLst>
          </p:cNvPr>
          <p:cNvSpPr txBox="1"/>
          <p:nvPr/>
        </p:nvSpPr>
        <p:spPr>
          <a:xfrm>
            <a:off x="8499941" y="4645395"/>
            <a:ext cx="350999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我們目前興建的車站位置、規模，是否合理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能夠滿足需求？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有沒有一天內經常空無一車的車站？ 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我們可能需要考慮部署更頻繁的手動自行車配送。</a:t>
            </a:r>
            <a:br>
              <a:rPr lang="en-US" altLang="zh-TW" sz="1100" dirty="0">
                <a:latin typeface="Taipei Sans TC Beta" pitchFamily="2" charset="-120"/>
                <a:ea typeface="Taipei Sans TC Beta" pitchFamily="2" charset="-120"/>
              </a:rPr>
            </a:br>
            <a:endParaRPr lang="zh-TW" altLang="en-US" sz="1100" dirty="0">
              <a:latin typeface="Taipei Sans TC Beta" pitchFamily="2" charset="-120"/>
              <a:ea typeface="Taipei Sans TC Beta" pitchFamily="2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是否存在人們使用時間較長的途徑？</a:t>
            </a:r>
          </a:p>
        </p:txBody>
      </p:sp>
    </p:spTree>
    <p:extLst>
      <p:ext uri="{BB962C8B-B14F-4D97-AF65-F5344CB8AC3E}">
        <p14:creationId xmlns:p14="http://schemas.microsoft.com/office/powerpoint/2010/main" val="507593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58FB4AA-7058-4218-AE65-3ACD24A41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C77EBDB-949B-FFBF-77E7-94F49C461A64}"/>
              </a:ext>
            </a:extLst>
          </p:cNvPr>
          <p:cNvSpPr txBox="1">
            <a:spLocks/>
          </p:cNvSpPr>
          <p:nvPr/>
        </p:nvSpPr>
        <p:spPr>
          <a:xfrm>
            <a:off x="670678" y="1145310"/>
            <a:ext cx="5334930" cy="9931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zh-TW" altLang="en-US" sz="6000" b="1" kern="1200" dirty="0">
                <a:solidFill>
                  <a:schemeClr val="tx1"/>
                </a:solidFill>
              </a:rPr>
              <a:t>專案目標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5BC0E3-6FE4-4491-BA19-C0126066A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9082" y="939707"/>
            <a:ext cx="603494" cy="603494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11BD18-218F-49C7-BE16-82AEA08B2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1453" y="-4098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0D6CBC6-E748-B664-4150-20D970FA55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12" r="-7" b="3552"/>
          <a:stretch/>
        </p:blipFill>
        <p:spPr>
          <a:xfrm>
            <a:off x="9547017" y="4405333"/>
            <a:ext cx="2644983" cy="2452667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AC100FF-0616-26DE-D759-8DA05C1095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6" b="-6"/>
          <a:stretch/>
        </p:blipFill>
        <p:spPr>
          <a:xfrm>
            <a:off x="6401202" y="1790202"/>
            <a:ext cx="3240592" cy="324059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4EEDC17-6101-F20A-D16E-11C90446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59" r="-5" b="-5"/>
          <a:stretch/>
        </p:blipFill>
        <p:spPr>
          <a:xfrm>
            <a:off x="9490668" y="10"/>
            <a:ext cx="2701332" cy="2553877"/>
          </a:xfrm>
          <a:custGeom>
            <a:avLst/>
            <a:gdLst/>
            <a:ahLst/>
            <a:cxnLst/>
            <a:rect l="l" t="t" r="r" b="b"/>
            <a:pathLst>
              <a:path w="2701332" h="2553887">
                <a:moveTo>
                  <a:pt x="348631" y="0"/>
                </a:moveTo>
                <a:lnTo>
                  <a:pt x="2701332" y="0"/>
                </a:lnTo>
                <a:lnTo>
                  <a:pt x="2701332" y="2072295"/>
                </a:lnTo>
                <a:lnTo>
                  <a:pt x="2554656" y="2207207"/>
                </a:lnTo>
                <a:cubicBezTo>
                  <a:pt x="2285380" y="2424077"/>
                  <a:pt x="1943034" y="2553887"/>
                  <a:pt x="1570370" y="2553887"/>
                </a:cubicBezTo>
                <a:cubicBezTo>
                  <a:pt x="703078" y="2553887"/>
                  <a:pt x="0" y="1850809"/>
                  <a:pt x="0" y="983517"/>
                </a:cubicBezTo>
                <a:cubicBezTo>
                  <a:pt x="0" y="640496"/>
                  <a:pt x="109980" y="323163"/>
                  <a:pt x="296602" y="64855"/>
                </a:cubicBezTo>
                <a:close/>
              </a:path>
            </a:pathLst>
          </a:cu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54EDF5-7644-4A95-AB88-057FAB41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98158" y="2804429"/>
            <a:ext cx="0" cy="1597708"/>
          </a:xfrm>
          <a:prstGeom prst="line">
            <a:avLst/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A996627-3E00-4A50-8640-F4F7D38C5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85468" y="3311355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619555D-3337-4F1A-9AFF-1DA3B921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067622" y="5349205"/>
            <a:ext cx="1835725" cy="1850365"/>
          </a:xfrm>
          <a:custGeom>
            <a:avLst/>
            <a:gdLst>
              <a:gd name="connsiteX0" fmla="*/ 1801138 w 1835725"/>
              <a:gd name="connsiteY0" fmla="*/ 1622662 h 1850365"/>
              <a:gd name="connsiteX1" fmla="*/ 1835717 w 1835725"/>
              <a:gd name="connsiteY1" fmla="*/ 1680254 h 1850365"/>
              <a:gd name="connsiteX2" fmla="*/ 1815722 w 1835725"/>
              <a:gd name="connsiteY2" fmla="*/ 1850365 h 1850365"/>
              <a:gd name="connsiteX3" fmla="*/ 1693039 w 1835725"/>
              <a:gd name="connsiteY3" fmla="*/ 1808259 h 1850365"/>
              <a:gd name="connsiteX4" fmla="*/ 1708939 w 1835725"/>
              <a:gd name="connsiteY4" fmla="*/ 1673301 h 1850365"/>
              <a:gd name="connsiteX5" fmla="*/ 1778129 w 1835725"/>
              <a:gd name="connsiteY5" fmla="*/ 1615979 h 1850365"/>
              <a:gd name="connsiteX6" fmla="*/ 1801138 w 1835725"/>
              <a:gd name="connsiteY6" fmla="*/ 1622662 h 1850365"/>
              <a:gd name="connsiteX7" fmla="*/ 1585229 w 1835725"/>
              <a:gd name="connsiteY7" fmla="*/ 764759 h 1850365"/>
              <a:gd name="connsiteX8" fmla="*/ 1623024 w 1835725"/>
              <a:gd name="connsiteY8" fmla="*/ 792810 h 1850365"/>
              <a:gd name="connsiteX9" fmla="*/ 1777614 w 1835725"/>
              <a:gd name="connsiteY9" fmla="*/ 1157141 h 1850365"/>
              <a:gd name="connsiteX10" fmla="*/ 1733799 w 1835725"/>
              <a:gd name="connsiteY10" fmla="*/ 1235532 h 1850365"/>
              <a:gd name="connsiteX11" fmla="*/ 1716464 w 1835725"/>
              <a:gd name="connsiteY11" fmla="*/ 1237722 h 1850365"/>
              <a:gd name="connsiteX12" fmla="*/ 1716464 w 1835725"/>
              <a:gd name="connsiteY12" fmla="*/ 1237913 h 1850365"/>
              <a:gd name="connsiteX13" fmla="*/ 1655409 w 1835725"/>
              <a:gd name="connsiteY13" fmla="*/ 1191717 h 1850365"/>
              <a:gd name="connsiteX14" fmla="*/ 1513200 w 1835725"/>
              <a:gd name="connsiteY14" fmla="*/ 856627 h 1850365"/>
              <a:gd name="connsiteX15" fmla="*/ 1538499 w 1835725"/>
              <a:gd name="connsiteY15" fmla="*/ 770415 h 1850365"/>
              <a:gd name="connsiteX16" fmla="*/ 1585229 w 1835725"/>
              <a:gd name="connsiteY16" fmla="*/ 764759 h 1850365"/>
              <a:gd name="connsiteX17" fmla="*/ 477919 w 1835725"/>
              <a:gd name="connsiteY17" fmla="*/ 21437 h 1850365"/>
              <a:gd name="connsiteX18" fmla="*/ 509236 w 1835725"/>
              <a:gd name="connsiteY18" fmla="*/ 84182 h 1850365"/>
              <a:gd name="connsiteX19" fmla="*/ 445829 w 1835725"/>
              <a:gd name="connsiteY19" fmla="*/ 139871 h 1850365"/>
              <a:gd name="connsiteX20" fmla="*/ 437447 w 1835725"/>
              <a:gd name="connsiteY20" fmla="*/ 139395 h 1850365"/>
              <a:gd name="connsiteX21" fmla="*/ 73211 w 1835725"/>
              <a:gd name="connsiteY21" fmla="*/ 137204 h 1850365"/>
              <a:gd name="connsiteX22" fmla="*/ 749 w 1835725"/>
              <a:gd name="connsiteY22" fmla="*/ 84082 h 1850365"/>
              <a:gd name="connsiteX23" fmla="*/ 53871 w 1835725"/>
              <a:gd name="connsiteY23" fmla="*/ 11621 h 1850365"/>
              <a:gd name="connsiteX24" fmla="*/ 58352 w 1835725"/>
              <a:gd name="connsiteY24" fmla="*/ 11093 h 1850365"/>
              <a:gd name="connsiteX25" fmla="*/ 454020 w 1835725"/>
              <a:gd name="connsiteY25" fmla="*/ 13474 h 1850365"/>
              <a:gd name="connsiteX26" fmla="*/ 477919 w 1835725"/>
              <a:gd name="connsiteY26" fmla="*/ 21437 h 1850365"/>
              <a:gd name="connsiteX27" fmla="*/ 957797 w 1835725"/>
              <a:gd name="connsiteY27" fmla="*/ 167970 h 1850365"/>
              <a:gd name="connsiteX28" fmla="*/ 1286982 w 1835725"/>
              <a:gd name="connsiteY28" fmla="*/ 387616 h 1850365"/>
              <a:gd name="connsiteX29" fmla="*/ 1293725 w 1835725"/>
              <a:gd name="connsiteY29" fmla="*/ 477075 h 1850365"/>
              <a:gd name="connsiteX30" fmla="*/ 1245453 w 1835725"/>
              <a:gd name="connsiteY30" fmla="*/ 499154 h 1850365"/>
              <a:gd name="connsiteX31" fmla="*/ 1245167 w 1835725"/>
              <a:gd name="connsiteY31" fmla="*/ 499154 h 1850365"/>
              <a:gd name="connsiteX32" fmla="*/ 1203638 w 1835725"/>
              <a:gd name="connsiteY32" fmla="*/ 484104 h 1850365"/>
              <a:gd name="connsiteX33" fmla="*/ 900647 w 1835725"/>
              <a:gd name="connsiteY33" fmla="*/ 281508 h 1850365"/>
              <a:gd name="connsiteX34" fmla="*/ 872454 w 1835725"/>
              <a:gd name="connsiteY34" fmla="*/ 196164 h 1850365"/>
              <a:gd name="connsiteX35" fmla="*/ 957797 w 1835725"/>
              <a:gd name="connsiteY35" fmla="*/ 167970 h 1850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35725" h="1850365">
                <a:moveTo>
                  <a:pt x="1801138" y="1622662"/>
                </a:moveTo>
                <a:cubicBezTo>
                  <a:pt x="1822106" y="1633400"/>
                  <a:pt x="1836117" y="1655372"/>
                  <a:pt x="1835717" y="1680254"/>
                </a:cubicBezTo>
                <a:lnTo>
                  <a:pt x="1815722" y="1850365"/>
                </a:lnTo>
                <a:lnTo>
                  <a:pt x="1693039" y="1808259"/>
                </a:lnTo>
                <a:lnTo>
                  <a:pt x="1708939" y="1673301"/>
                </a:ln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F5E7AE0-415D-4236-B5E6-F2FC68DB9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1302" y="6106160"/>
            <a:ext cx="1804272" cy="746882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9A2F9CA-611D-313B-07DC-A9304E5D2D40}"/>
              </a:ext>
            </a:extLst>
          </p:cNvPr>
          <p:cNvSpPr txBox="1"/>
          <p:nvPr/>
        </p:nvSpPr>
        <p:spPr>
          <a:xfrm>
            <a:off x="856252" y="2861495"/>
            <a:ext cx="47211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Taipei Sans TC Beta" pitchFamily="2" charset="-120"/>
                <a:ea typeface="Taipei Sans TC Beta" pitchFamily="2" charset="-120"/>
              </a:rPr>
              <a:t>1. </a:t>
            </a:r>
            <a:r>
              <a:rPr lang="zh-TW" altLang="en-US" sz="3200" dirty="0">
                <a:latin typeface="Taipei Sans TC Beta" pitchFamily="2" charset="-120"/>
                <a:ea typeface="Taipei Sans TC Beta" pitchFamily="2" charset="-120"/>
              </a:rPr>
              <a:t>腳踏車系統運行概況</a:t>
            </a:r>
            <a:endParaRPr lang="en-US" altLang="zh-TW" sz="3200" dirty="0">
              <a:latin typeface="Taipei Sans TC Beta" pitchFamily="2" charset="-120"/>
              <a:ea typeface="Taipei Sans TC Beta" pitchFamily="2" charset="-120"/>
            </a:endParaRPr>
          </a:p>
          <a:p>
            <a:endParaRPr lang="en-US" altLang="zh-TW" sz="3200" dirty="0"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altLang="zh-TW" sz="3200" dirty="0">
                <a:latin typeface="Taipei Sans TC Beta" pitchFamily="2" charset="-120"/>
                <a:ea typeface="Taipei Sans TC Beta" pitchFamily="2" charset="-120"/>
              </a:rPr>
              <a:t>2. </a:t>
            </a:r>
            <a:r>
              <a:rPr lang="zh-TW" altLang="en-US" sz="3200" dirty="0">
                <a:latin typeface="Taipei Sans TC Beta" pitchFamily="2" charset="-120"/>
                <a:ea typeface="Taipei Sans TC Beta" pitchFamily="2" charset="-120"/>
              </a:rPr>
              <a:t>使用者是如何使用服務</a:t>
            </a:r>
            <a:endParaRPr lang="en-US" altLang="zh-TW" sz="3200" dirty="0">
              <a:latin typeface="Taipei Sans TC Beta" pitchFamily="2" charset="-120"/>
              <a:ea typeface="Taipei Sans TC Beta" pitchFamily="2" charset="-120"/>
            </a:endParaRPr>
          </a:p>
          <a:p>
            <a:endParaRPr lang="en-US" altLang="zh-TW" sz="3200" dirty="0">
              <a:latin typeface="Taipei Sans TC Beta" pitchFamily="2" charset="-120"/>
              <a:ea typeface="Taipei Sans TC Beta" pitchFamily="2" charset="-120"/>
            </a:endParaRPr>
          </a:p>
          <a:p>
            <a:r>
              <a:rPr lang="en-US" altLang="zh-TW" sz="3200" dirty="0">
                <a:latin typeface="Taipei Sans TC Beta" pitchFamily="2" charset="-120"/>
                <a:ea typeface="Taipei Sans TC Beta" pitchFamily="2" charset="-120"/>
              </a:rPr>
              <a:t>3. </a:t>
            </a:r>
            <a:r>
              <a:rPr lang="zh-TW" altLang="en-US" sz="3200" dirty="0">
                <a:latin typeface="Taipei Sans TC Beta" pitchFamily="2" charset="-120"/>
                <a:ea typeface="Taipei Sans TC Beta" pitchFamily="2" charset="-120"/>
              </a:rPr>
              <a:t>使用者體驗</a:t>
            </a:r>
          </a:p>
        </p:txBody>
      </p:sp>
    </p:spTree>
    <p:extLst>
      <p:ext uri="{BB962C8B-B14F-4D97-AF65-F5344CB8AC3E}">
        <p14:creationId xmlns:p14="http://schemas.microsoft.com/office/powerpoint/2010/main" val="319856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A190FD-CBA7-3039-221A-AEA4D741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分析結構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410045-AF8B-90C3-4E24-7382C74B4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使用趨勢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: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 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目前已建站點規模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用戶使用狀況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/>
              <a:t>見車率 </a:t>
            </a:r>
            <a:r>
              <a:rPr lang="en-US" altLang="zh-TW" dirty="0"/>
              <a:t>- </a:t>
            </a:r>
            <a:r>
              <a:rPr lang="zh-TW" altLang="en-US" dirty="0"/>
              <a:t>洞察用戶體驗</a:t>
            </a:r>
            <a:endParaRPr lang="en-US" altLang="zh-TW" dirty="0"/>
          </a:p>
          <a:p>
            <a:pPr lvl="1"/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r>
              <a:rPr lang="zh-TW" altLang="en-US" b="1" dirty="0"/>
              <a:t>收益趨勢 </a:t>
            </a:r>
            <a:r>
              <a:rPr lang="en-US" altLang="zh-TW" b="1" dirty="0"/>
              <a:t>:</a:t>
            </a: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目前容易產生收益的站點、路線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從用戶使用規模</a:t>
            </a:r>
            <a:r>
              <a:rPr lang="zh-TW" altLang="en-US" dirty="0"/>
              <a:t>，找出適合規劃活動的站點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3596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4066707D-59CC-0EBB-FCBA-B335F4EB3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使用趨勢</a:t>
            </a:r>
          </a:p>
        </p:txBody>
      </p:sp>
    </p:spTree>
    <p:extLst>
      <p:ext uri="{BB962C8B-B14F-4D97-AF65-F5344CB8AC3E}">
        <p14:creationId xmlns:p14="http://schemas.microsoft.com/office/powerpoint/2010/main" val="237272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377326DA-8CC9-B2F9-5AE9-ABB8A2F657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D5EDED40-F57E-D27B-9226-FBEDE2606AE7}"/>
              </a:ext>
            </a:extLst>
          </p:cNvPr>
          <p:cNvSpPr/>
          <p:nvPr/>
        </p:nvSpPr>
        <p:spPr>
          <a:xfrm>
            <a:off x="2006218" y="2947339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9CA0F70-2F20-75AD-B866-BCBF43269DAB}"/>
              </a:ext>
            </a:extLst>
          </p:cNvPr>
          <p:cNvSpPr/>
          <p:nvPr/>
        </p:nvSpPr>
        <p:spPr>
          <a:xfrm>
            <a:off x="2072970" y="6146376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ABCDAFE-13C5-13D9-4C66-C0859EAB2C5F}"/>
              </a:ext>
            </a:extLst>
          </p:cNvPr>
          <p:cNvSpPr/>
          <p:nvPr/>
        </p:nvSpPr>
        <p:spPr>
          <a:xfrm>
            <a:off x="8520194" y="1437020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824D067-691A-9DC6-F65D-266601EAC0A6}"/>
              </a:ext>
            </a:extLst>
          </p:cNvPr>
          <p:cNvSpPr/>
          <p:nvPr/>
        </p:nvSpPr>
        <p:spPr>
          <a:xfrm>
            <a:off x="9903266" y="5606596"/>
            <a:ext cx="794327" cy="2199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03E6D44-7458-C26E-BE80-B98F5607E100}"/>
              </a:ext>
            </a:extLst>
          </p:cNvPr>
          <p:cNvGrpSpPr>
            <a:grpSpLocks/>
          </p:cNvGrpSpPr>
          <p:nvPr/>
        </p:nvGrpSpPr>
        <p:grpSpPr>
          <a:xfrm>
            <a:off x="525902" y="1877965"/>
            <a:ext cx="3645886" cy="1317396"/>
            <a:chOff x="729669" y="2280190"/>
            <a:chExt cx="3038765" cy="1382319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935BF7C0-6B39-F383-618A-F81BF497B230}"/>
                </a:ext>
              </a:extLst>
            </p:cNvPr>
            <p:cNvSpPr txBox="1">
              <a:spLocks/>
            </p:cNvSpPr>
            <p:nvPr/>
          </p:nvSpPr>
          <p:spPr>
            <a:xfrm>
              <a:off x="729669" y="2280190"/>
              <a:ext cx="30387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站點數量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AE12AE2-EECF-720B-85B1-9579E947236F}"/>
                </a:ext>
              </a:extLst>
            </p:cNvPr>
            <p:cNvSpPr txBox="1">
              <a:spLocks/>
            </p:cNvSpPr>
            <p:nvPr/>
          </p:nvSpPr>
          <p:spPr>
            <a:xfrm>
              <a:off x="1662541" y="3200844"/>
              <a:ext cx="1173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aipei Sans TC Beta" pitchFamily="2" charset="-120"/>
                  <a:ea typeface="Taipei Sans TC Beta" pitchFamily="2" charset="-120"/>
                </a:rPr>
                <a:t>1400+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6D8759A5-B094-0D14-66B6-6FA94A9B4947}"/>
              </a:ext>
            </a:extLst>
          </p:cNvPr>
          <p:cNvGrpSpPr/>
          <p:nvPr/>
        </p:nvGrpSpPr>
        <p:grpSpPr>
          <a:xfrm>
            <a:off x="7677130" y="4430949"/>
            <a:ext cx="4805221" cy="1477329"/>
            <a:chOff x="3768434" y="2277514"/>
            <a:chExt cx="4805221" cy="1477329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8055799-AD46-B46B-57A5-A18F97B834EC}"/>
                </a:ext>
              </a:extLst>
            </p:cNvPr>
            <p:cNvSpPr txBox="1"/>
            <p:nvPr/>
          </p:nvSpPr>
          <p:spPr>
            <a:xfrm>
              <a:off x="3768437" y="2277514"/>
              <a:ext cx="4805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可容納車位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05DDCC2-8ADF-06FE-79BD-2ED9BCD6C12A}"/>
                </a:ext>
              </a:extLst>
            </p:cNvPr>
            <p:cNvSpPr txBox="1"/>
            <p:nvPr/>
          </p:nvSpPr>
          <p:spPr>
            <a:xfrm>
              <a:off x="3768434" y="3293178"/>
              <a:ext cx="4805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~=</a:t>
              </a:r>
              <a:r>
                <a:rPr lang="zh-TW" altLang="en-US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 </a:t>
              </a:r>
              <a:r>
                <a:rPr lang="en-US" altLang="zh-TW" sz="2400" b="0" i="0" dirty="0">
                  <a:solidFill>
                    <a:srgbClr val="1A1C1E"/>
                  </a:solidFill>
                  <a:effectLst/>
                  <a:latin typeface="Taipei Sans TC Beta" pitchFamily="2" charset="-120"/>
                  <a:ea typeface="Taipei Sans TC Beta" pitchFamily="2" charset="-120"/>
                </a:rPr>
                <a:t>38K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E4F08294-202C-9772-66D4-793454213B5C}"/>
              </a:ext>
            </a:extLst>
          </p:cNvPr>
          <p:cNvGrpSpPr/>
          <p:nvPr/>
        </p:nvGrpSpPr>
        <p:grpSpPr>
          <a:xfrm>
            <a:off x="7243566" y="370403"/>
            <a:ext cx="2322947" cy="1569661"/>
            <a:chOff x="9028544" y="2277514"/>
            <a:chExt cx="2322947" cy="1569661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5EB0336E-8152-D1ED-5C53-634AEF46146F}"/>
                </a:ext>
              </a:extLst>
            </p:cNvPr>
            <p:cNvSpPr txBox="1"/>
            <p:nvPr/>
          </p:nvSpPr>
          <p:spPr>
            <a:xfrm>
              <a:off x="9028547" y="2277514"/>
              <a:ext cx="23229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覆蓋率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16425A7-502A-E38D-F5A6-AAB626519B5E}"/>
                </a:ext>
              </a:extLst>
            </p:cNvPr>
            <p:cNvSpPr txBox="1"/>
            <p:nvPr/>
          </p:nvSpPr>
          <p:spPr>
            <a:xfrm>
              <a:off x="9028544" y="3200844"/>
              <a:ext cx="23229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平均每 </a:t>
              </a:r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160 m</a:t>
              </a:r>
            </a:p>
            <a:p>
              <a:pPr algn="ctr"/>
              <a:r>
                <a:rPr lang="zh-TW" altLang="en-US" sz="12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就能在相鄰的兩站點之間租還</a:t>
              </a:r>
              <a:endParaRPr lang="en-US" altLang="zh-TW" sz="1200" b="0" i="0" dirty="0">
                <a:solidFill>
                  <a:srgbClr val="1A1C1E"/>
                </a:solidFill>
                <a:effectLst/>
                <a:latin typeface="Taipei Sans TC Beta" pitchFamily="2" charset="-120"/>
                <a:ea typeface="Taipei Sans TC Beta" pitchFamily="2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1DC8AD92-D324-5C21-076D-241E0182F979}"/>
              </a:ext>
            </a:extLst>
          </p:cNvPr>
          <p:cNvGrpSpPr/>
          <p:nvPr/>
        </p:nvGrpSpPr>
        <p:grpSpPr>
          <a:xfrm>
            <a:off x="-142571" y="4954580"/>
            <a:ext cx="5134169" cy="1481401"/>
            <a:chOff x="3768434" y="2273442"/>
            <a:chExt cx="5134169" cy="1481401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D308DAE-3818-F997-CF2A-343C76776CEF}"/>
                </a:ext>
              </a:extLst>
            </p:cNvPr>
            <p:cNvSpPr txBox="1"/>
            <p:nvPr/>
          </p:nvSpPr>
          <p:spPr>
            <a:xfrm>
              <a:off x="4097385" y="2273442"/>
              <a:ext cx="48052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Taipei Sans TC Beta" pitchFamily="2" charset="-120"/>
                  <a:ea typeface="Taipei Sans TC Beta" pitchFamily="2" charset="-120"/>
                </a:rPr>
                <a:t>可租借車輛🚲</a:t>
              </a: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EC42106-3D3F-C74A-34A6-3D94C59CF3AA}"/>
                </a:ext>
              </a:extLst>
            </p:cNvPr>
            <p:cNvSpPr txBox="1"/>
            <p:nvPr/>
          </p:nvSpPr>
          <p:spPr>
            <a:xfrm>
              <a:off x="3768434" y="3293178"/>
              <a:ext cx="4805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~=</a:t>
              </a:r>
              <a:r>
                <a:rPr lang="zh-TW" altLang="en-US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 </a:t>
              </a:r>
              <a:r>
                <a:rPr lang="en-US" altLang="zh-TW" sz="2400" dirty="0">
                  <a:solidFill>
                    <a:srgbClr val="1A1C1E"/>
                  </a:solidFill>
                  <a:latin typeface="Taipei Sans TC Beta" pitchFamily="2" charset="-120"/>
                  <a:ea typeface="Taipei Sans TC Beta" pitchFamily="2" charset="-120"/>
                </a:rPr>
                <a:t>21</a:t>
              </a:r>
              <a:r>
                <a:rPr lang="en-US" altLang="zh-TW" sz="2400" b="0" i="0" dirty="0">
                  <a:solidFill>
                    <a:srgbClr val="1A1C1E"/>
                  </a:solidFill>
                  <a:effectLst/>
                  <a:latin typeface="Taipei Sans TC Beta" pitchFamily="2" charset="-120"/>
                  <a:ea typeface="Taipei Sans TC Beta" pitchFamily="2" charset="-120"/>
                </a:rPr>
                <a:t>K</a:t>
              </a:r>
            </a:p>
          </p:txBody>
        </p:sp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0C2EEFC3-1C8A-132C-3FF3-09BC82142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96026" l="9825" r="89825">
                        <a14:foregroundMark x1="37467" y1="87566" x2="58246" y2="90728"/>
                        <a14:foregroundMark x1="36725" y1="87453" x2="37373" y2="87551"/>
                        <a14:foregroundMark x1="58246" y1="90728" x2="38947" y2="96026"/>
                        <a14:foregroundMark x1="38947" y1="96026" x2="37433" y2="90549"/>
                        <a14:foregroundMark x1="29123" y1="17550" x2="52632" y2="15894"/>
                        <a14:foregroundMark x1="52632" y1="15894" x2="55439" y2="32781"/>
                        <a14:foregroundMark x1="55439" y1="32781" x2="43509" y2="17219"/>
                        <a14:foregroundMark x1="43509" y1="17219" x2="30526" y2="17550"/>
                        <a14:backgroundMark x1="31228" y1="60927" x2="35088" y2="81457"/>
                        <a14:backgroundMark x1="35088" y1="81457" x2="15789" y2="83775"/>
                        <a14:backgroundMark x1="15789" y1="83775" x2="30877" y2="60927"/>
                        <a14:backgroundMark x1="36491" y1="85099" x2="36140" y2="84437"/>
                        <a14:backgroundMark x1="36491" y1="86424" x2="36842" y2="87417"/>
                        <a14:backgroundMark x1="36491" y1="87748" x2="36140" y2="90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68879" y="5289528"/>
            <a:ext cx="1045530" cy="110789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55102BC3-ABB5-1D9C-CD87-EA36F0408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96026" l="9825" r="89825">
                        <a14:foregroundMark x1="37467" y1="87566" x2="58246" y2="90728"/>
                        <a14:foregroundMark x1="36725" y1="87453" x2="37373" y2="87551"/>
                        <a14:foregroundMark x1="58246" y1="90728" x2="38947" y2="96026"/>
                        <a14:foregroundMark x1="38947" y1="96026" x2="37433" y2="90549"/>
                        <a14:foregroundMark x1="29123" y1="17550" x2="52632" y2="15894"/>
                        <a14:foregroundMark x1="52632" y1="15894" x2="55439" y2="32781"/>
                        <a14:foregroundMark x1="55439" y1="32781" x2="43509" y2="17219"/>
                        <a14:foregroundMark x1="43509" y1="17219" x2="30526" y2="17550"/>
                        <a14:backgroundMark x1="31228" y1="60927" x2="35088" y2="81457"/>
                        <a14:backgroundMark x1="35088" y1="81457" x2="15789" y2="83775"/>
                        <a14:backgroundMark x1="15789" y1="83775" x2="30877" y2="60927"/>
                        <a14:backgroundMark x1="36491" y1="85099" x2="36140" y2="84437"/>
                        <a14:backgroundMark x1="36491" y1="86424" x2="36842" y2="87417"/>
                        <a14:backgroundMark x1="36491" y1="87748" x2="36140" y2="903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4919" y="5295026"/>
            <a:ext cx="1045530" cy="11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6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076FDFA-FADD-92ED-51A0-DE634672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C8C3E-7EE6-F4E7-376B-1ECE2FC3DA8B}"/>
              </a:ext>
            </a:extLst>
          </p:cNvPr>
          <p:cNvCxnSpPr/>
          <p:nvPr/>
        </p:nvCxnSpPr>
        <p:spPr>
          <a:xfrm>
            <a:off x="5280660" y="3352800"/>
            <a:ext cx="259080" cy="11430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F71424C-EED7-BF9C-FD72-DDB34DB60C5C}"/>
              </a:ext>
            </a:extLst>
          </p:cNvPr>
          <p:cNvCxnSpPr>
            <a:cxnSpLocks/>
          </p:cNvCxnSpPr>
          <p:nvPr/>
        </p:nvCxnSpPr>
        <p:spPr>
          <a:xfrm flipV="1">
            <a:off x="5593080" y="3947160"/>
            <a:ext cx="281940" cy="1295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262B577-1A2E-4D4F-EF76-2E54B652B460}"/>
              </a:ext>
            </a:extLst>
          </p:cNvPr>
          <p:cNvSpPr/>
          <p:nvPr/>
        </p:nvSpPr>
        <p:spPr>
          <a:xfrm>
            <a:off x="4145280" y="3070860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西本願寺廣場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EF289AD-9BD8-E92C-B62A-4A4C1D875A99}"/>
              </a:ext>
            </a:extLst>
          </p:cNvPr>
          <p:cNvSpPr/>
          <p:nvPr/>
        </p:nvSpPr>
        <p:spPr>
          <a:xfrm>
            <a:off x="4472940" y="4011930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臺北市立大學</a:t>
            </a: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CDA2089E-7367-9ED9-D2FD-AC69901E2CDC}"/>
              </a:ext>
            </a:extLst>
          </p:cNvPr>
          <p:cNvSpPr/>
          <p:nvPr/>
        </p:nvSpPr>
        <p:spPr>
          <a:xfrm>
            <a:off x="6827520" y="4770120"/>
            <a:ext cx="1569720" cy="10287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DA947DA-43D1-F7B8-2528-0EAA1C923775}"/>
              </a:ext>
            </a:extLst>
          </p:cNvPr>
          <p:cNvSpPr/>
          <p:nvPr/>
        </p:nvSpPr>
        <p:spPr>
          <a:xfrm>
            <a:off x="5692140" y="5324792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台灣大學 學區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28FF501-7E58-FB31-DA21-9E010DC42706}"/>
              </a:ext>
            </a:extLst>
          </p:cNvPr>
          <p:cNvCxnSpPr>
            <a:cxnSpLocks/>
          </p:cNvCxnSpPr>
          <p:nvPr/>
        </p:nvCxnSpPr>
        <p:spPr>
          <a:xfrm flipH="1" flipV="1">
            <a:off x="9585960" y="4152900"/>
            <a:ext cx="708660" cy="4724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646DE-8655-1B24-7626-16A943CB06AE}"/>
              </a:ext>
            </a:extLst>
          </p:cNvPr>
          <p:cNvSpPr/>
          <p:nvPr/>
        </p:nvSpPr>
        <p:spPr>
          <a:xfrm>
            <a:off x="10378440" y="4629150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信義廣場</a:t>
            </a:r>
            <a:r>
              <a:rPr lang="en-US" altLang="zh-TW" sz="1000" dirty="0">
                <a:latin typeface="Taipei Sans TC Beta" pitchFamily="2" charset="-120"/>
                <a:ea typeface="Taipei Sans TC Beta" pitchFamily="2" charset="-120"/>
              </a:rPr>
              <a:t>(101)</a:t>
            </a:r>
            <a:endParaRPr lang="zh-TW" altLang="en-US" sz="1000" dirty="0">
              <a:latin typeface="Taipei Sans TC Beta" pitchFamily="2" charset="-120"/>
              <a:ea typeface="Taipei Sans TC Beta" pitchFamily="2" charset="-120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0FF80B89-2FFE-FBB4-F004-B0BFDCDA12FD}"/>
              </a:ext>
            </a:extLst>
          </p:cNvPr>
          <p:cNvCxnSpPr>
            <a:cxnSpLocks/>
          </p:cNvCxnSpPr>
          <p:nvPr/>
        </p:nvCxnSpPr>
        <p:spPr>
          <a:xfrm flipH="1" flipV="1">
            <a:off x="9707880" y="3604260"/>
            <a:ext cx="708660" cy="4724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059AFDD4-3A91-3236-C1D9-F41925774EBC}"/>
              </a:ext>
            </a:extLst>
          </p:cNvPr>
          <p:cNvSpPr/>
          <p:nvPr/>
        </p:nvSpPr>
        <p:spPr>
          <a:xfrm>
            <a:off x="10523220" y="4011930"/>
            <a:ext cx="77724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市政府站</a:t>
            </a:r>
          </a:p>
        </p:txBody>
      </p:sp>
    </p:spTree>
    <p:extLst>
      <p:ext uri="{BB962C8B-B14F-4D97-AF65-F5344CB8AC3E}">
        <p14:creationId xmlns:p14="http://schemas.microsoft.com/office/powerpoint/2010/main" val="3269788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5DA46A-2A4A-3814-645D-2479E68D0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396" y="930741"/>
            <a:ext cx="6961208" cy="5790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B424D5F-3DF9-D44A-FC60-497D8C9A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435"/>
            <a:ext cx="10515600" cy="808647"/>
          </a:xfrm>
        </p:spPr>
        <p:txBody>
          <a:bodyPr/>
          <a:lstStyle/>
          <a:p>
            <a:pPr algn="ctr"/>
            <a:r>
              <a:rPr lang="zh-TW" altLang="en-US" dirty="0"/>
              <a:t>平均使用次數圖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F5CBE4-1295-4679-6166-5B63BD331CCA}"/>
              </a:ext>
            </a:extLst>
          </p:cNvPr>
          <p:cNvSpPr txBox="1"/>
          <p:nvPr/>
        </p:nvSpPr>
        <p:spPr>
          <a:xfrm>
            <a:off x="8844955" y="6599460"/>
            <a:ext cx="35092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/>
              <a:t>來源</a:t>
            </a:r>
            <a:r>
              <a:rPr lang="en-US" altLang="zh-TW" sz="900" dirty="0"/>
              <a:t>:</a:t>
            </a:r>
            <a:r>
              <a:rPr lang="zh-TW" altLang="en-US" sz="900" dirty="0"/>
              <a:t> </a:t>
            </a:r>
            <a:r>
              <a:rPr lang="en-US" altLang="zh-TW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2023</a:t>
            </a:r>
            <a:r>
              <a:rPr lang="zh-TW" altLang="en-US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TW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lang="zh-TW" altLang="en-US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月份臺北市公車與捷運轉乘</a:t>
            </a:r>
            <a:r>
              <a:rPr lang="en-US" altLang="zh-TW" sz="900" b="0" i="0" dirty="0" err="1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YouBike</a:t>
            </a:r>
            <a:r>
              <a:rPr lang="zh-TW" altLang="en-US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之租借資料</a:t>
            </a:r>
            <a:endParaRPr lang="zh-TW" altLang="en-US" sz="900" dirty="0"/>
          </a:p>
        </p:txBody>
      </p:sp>
    </p:spTree>
    <p:extLst>
      <p:ext uri="{BB962C8B-B14F-4D97-AF65-F5344CB8AC3E}">
        <p14:creationId xmlns:p14="http://schemas.microsoft.com/office/powerpoint/2010/main" val="952899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圖片 66">
            <a:extLst>
              <a:ext uri="{FF2B5EF4-FFF2-40B4-BE49-F238E27FC236}">
                <a16:creationId xmlns:a16="http://schemas.microsoft.com/office/drawing/2014/main" id="{C8643DF4-06AA-4555-09C4-19A26833E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4579" y="947126"/>
            <a:ext cx="7642841" cy="5732130"/>
          </a:xfrm>
          <a:prstGeom prst="rect">
            <a:avLst/>
          </a:prstGeom>
          <a:ln>
            <a:noFill/>
          </a:ln>
        </p:spPr>
      </p:pic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標題 1">
            <a:extLst>
              <a:ext uri="{FF2B5EF4-FFF2-40B4-BE49-F238E27FC236}">
                <a16:creationId xmlns:a16="http://schemas.microsoft.com/office/drawing/2014/main" id="{40BB8207-1808-526A-19C8-9D622BDA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435"/>
            <a:ext cx="10515600" cy="808647"/>
          </a:xfrm>
        </p:spPr>
        <p:txBody>
          <a:bodyPr/>
          <a:lstStyle/>
          <a:p>
            <a:pPr algn="ctr"/>
            <a:r>
              <a:rPr lang="zh-TW" altLang="en-US" dirty="0"/>
              <a:t>路線使用累積百分比圖</a:t>
            </a:r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61AB4142-611E-68B0-4C3D-35A879034C50}"/>
              </a:ext>
            </a:extLst>
          </p:cNvPr>
          <p:cNvCxnSpPr>
            <a:cxnSpLocks/>
          </p:cNvCxnSpPr>
          <p:nvPr/>
        </p:nvCxnSpPr>
        <p:spPr>
          <a:xfrm flipH="1">
            <a:off x="3287568" y="4174836"/>
            <a:ext cx="5837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A49D8325-88B8-0DB5-89A8-A1E22A036AD4}"/>
              </a:ext>
            </a:extLst>
          </p:cNvPr>
          <p:cNvCxnSpPr>
            <a:cxnSpLocks/>
          </p:cNvCxnSpPr>
          <p:nvPr/>
        </p:nvCxnSpPr>
        <p:spPr>
          <a:xfrm>
            <a:off x="9204325" y="4174836"/>
            <a:ext cx="0" cy="2050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BEAA9311-2E6C-AB54-3E6D-8BA32ED3D714}"/>
                  </a:ext>
                </a:extLst>
              </p14:cNvPr>
              <p14:cNvContentPartPr/>
              <p14:nvPr/>
            </p14:nvContentPartPr>
            <p14:xfrm>
              <a:off x="9244007" y="3112389"/>
              <a:ext cx="270000" cy="300492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BEAA9311-2E6C-AB54-3E6D-8BA32ED3D7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08007" y="3040749"/>
                <a:ext cx="341640" cy="314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5260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419</Words>
  <Application>Microsoft Office PowerPoint</Application>
  <PresentationFormat>寬螢幕</PresentationFormat>
  <Paragraphs>79</Paragraphs>
  <Slides>17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Meiryo</vt:lpstr>
      <vt:lpstr>Taipei Sans TC Beta</vt:lpstr>
      <vt:lpstr>Microsoft JhengHei</vt:lpstr>
      <vt:lpstr>Aptos</vt:lpstr>
      <vt:lpstr>Arial</vt:lpstr>
      <vt:lpstr>Office 佈景主題</vt:lpstr>
      <vt:lpstr>Youbike 用戶分析</vt:lpstr>
      <vt:lpstr>潛在使用者</vt:lpstr>
      <vt:lpstr>PowerPoint 簡報</vt:lpstr>
      <vt:lpstr>分析結構</vt:lpstr>
      <vt:lpstr>使用趨勢</vt:lpstr>
      <vt:lpstr>PowerPoint 簡報</vt:lpstr>
      <vt:lpstr>PowerPoint 簡報</vt:lpstr>
      <vt:lpstr>平均使用次數圖</vt:lpstr>
      <vt:lpstr>路線使用累積百分比圖</vt:lpstr>
      <vt:lpstr>週間、週末有差異</vt:lpstr>
      <vt:lpstr>PowerPoint 簡報</vt:lpstr>
      <vt:lpstr>PowerPoint 簡報</vt:lpstr>
      <vt:lpstr>收益趨勢 – 以轉乘資料為例</vt:lpstr>
      <vt:lpstr>PowerPoint 簡報</vt:lpstr>
      <vt:lpstr>使用者體驗 – 見車率</vt:lpstr>
      <vt:lpstr>PowerPoint 簡報</vt:lpstr>
      <vt:lpstr>Final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Tony Feng</dc:creator>
  <cp:lastModifiedBy>Tony Feng</cp:lastModifiedBy>
  <cp:revision>25</cp:revision>
  <dcterms:created xsi:type="dcterms:W3CDTF">2024-10-09T07:32:50Z</dcterms:created>
  <dcterms:modified xsi:type="dcterms:W3CDTF">2024-10-17T16:02:52Z</dcterms:modified>
</cp:coreProperties>
</file>